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2"/>
  </p:notesMasterIdLst>
  <p:sldIdLst>
    <p:sldId id="296" r:id="rId2"/>
    <p:sldId id="256" r:id="rId3"/>
    <p:sldId id="291" r:id="rId4"/>
    <p:sldId id="258" r:id="rId5"/>
    <p:sldId id="259" r:id="rId6"/>
    <p:sldId id="261" r:id="rId7"/>
    <p:sldId id="263" r:id="rId8"/>
    <p:sldId id="272" r:id="rId9"/>
    <p:sldId id="260" r:id="rId10"/>
    <p:sldId id="308" r:id="rId11"/>
    <p:sldId id="309" r:id="rId12"/>
    <p:sldId id="310" r:id="rId13"/>
    <p:sldId id="273" r:id="rId14"/>
    <p:sldId id="267" r:id="rId15"/>
    <p:sldId id="268" r:id="rId16"/>
    <p:sldId id="276" r:id="rId17"/>
    <p:sldId id="269" r:id="rId18"/>
    <p:sldId id="275" r:id="rId19"/>
    <p:sldId id="277" r:id="rId20"/>
    <p:sldId id="278" r:id="rId21"/>
    <p:sldId id="279" r:id="rId22"/>
    <p:sldId id="280" r:id="rId23"/>
    <p:sldId id="283" r:id="rId24"/>
    <p:sldId id="298" r:id="rId25"/>
    <p:sldId id="270" r:id="rId26"/>
    <p:sldId id="271" r:id="rId27"/>
    <p:sldId id="274" r:id="rId28"/>
    <p:sldId id="292" r:id="rId29"/>
    <p:sldId id="293" r:id="rId30"/>
    <p:sldId id="297" r:id="rId31"/>
    <p:sldId id="304" r:id="rId32"/>
    <p:sldId id="303" r:id="rId33"/>
    <p:sldId id="307" r:id="rId34"/>
    <p:sldId id="305" r:id="rId35"/>
    <p:sldId id="284" r:id="rId36"/>
    <p:sldId id="286" r:id="rId37"/>
    <p:sldId id="287" r:id="rId38"/>
    <p:sldId id="288" r:id="rId39"/>
    <p:sldId id="289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0"/>
    <p:restoredTop sz="94663"/>
  </p:normalViewPr>
  <p:slideViewPr>
    <p:cSldViewPr snapToGrid="0" snapToObjects="1">
      <p:cViewPr>
        <p:scale>
          <a:sx n="104" d="100"/>
          <a:sy n="104" d="100"/>
        </p:scale>
        <p:origin x="25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31F51-01BE-FE43-87A4-03A045DCB15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0B4C0-01E5-5348-9F3C-03953B769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1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Preserves context and meaning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0B4C0-01E5-5348-9F3C-03953B769D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4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forget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0B4C0-01E5-5348-9F3C-03953B769D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0B4C0-01E5-5348-9F3C-03953B769D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7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8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5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1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6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8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5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7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1E43-707F-2C40-832B-BFF6533C1A0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79568-BD72-FB4B-BBA0-1FC1D2CE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5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maxir/textgenrnn/blob/master/textgenrnn/textgenrnn_vocab.json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maxir/textgenrnn/blob/master/textgenrnn/textgenrnn_vocab.json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08969-E1FC-EA4B-BFFE-C19C9DAB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60"/>
            <a:ext cx="12214411" cy="68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26CFD1-C0D4-D84F-8C5E-F2C74102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07"/>
          <a:stretch/>
        </p:blipFill>
        <p:spPr>
          <a:xfrm>
            <a:off x="3524250" y="2711492"/>
            <a:ext cx="5143500" cy="715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5B09D-8B59-EB4B-A26F-E8E83D26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1" b="47286"/>
          <a:stretch/>
        </p:blipFill>
        <p:spPr>
          <a:xfrm>
            <a:off x="4017491" y="3732750"/>
            <a:ext cx="5181600" cy="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26CFD1-C0D4-D84F-8C5E-F2C74102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07"/>
          <a:stretch/>
        </p:blipFill>
        <p:spPr>
          <a:xfrm>
            <a:off x="3524250" y="2711492"/>
            <a:ext cx="5143500" cy="715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5B09D-8B59-EB4B-A26F-E8E83D26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1" b="47286"/>
          <a:stretch/>
        </p:blipFill>
        <p:spPr>
          <a:xfrm>
            <a:off x="4017491" y="3732750"/>
            <a:ext cx="5181600" cy="715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9CD7E4-D729-7A4D-9BA3-C631097FE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05" b="24662"/>
          <a:stretch/>
        </p:blipFill>
        <p:spPr>
          <a:xfrm>
            <a:off x="4577664" y="4714606"/>
            <a:ext cx="5181600" cy="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1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26CFD1-C0D4-D84F-8C5E-F2C74102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07"/>
          <a:stretch/>
        </p:blipFill>
        <p:spPr>
          <a:xfrm>
            <a:off x="3524250" y="2711492"/>
            <a:ext cx="5143500" cy="715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5B09D-8B59-EB4B-A26F-E8E83D26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1" b="47286"/>
          <a:stretch/>
        </p:blipFill>
        <p:spPr>
          <a:xfrm>
            <a:off x="4017491" y="3732750"/>
            <a:ext cx="5181600" cy="715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9CD7E4-D729-7A4D-9BA3-C631097FE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05" b="24662"/>
          <a:stretch/>
        </p:blipFill>
        <p:spPr>
          <a:xfrm>
            <a:off x="4577664" y="4714606"/>
            <a:ext cx="5181600" cy="715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5C317-CF6B-B046-8800-40C85195D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417"/>
          <a:stretch/>
        </p:blipFill>
        <p:spPr>
          <a:xfrm>
            <a:off x="5162550" y="5696462"/>
            <a:ext cx="5181600" cy="74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26CFD1-C0D4-D84F-8C5E-F2C74102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07"/>
          <a:stretch/>
        </p:blipFill>
        <p:spPr>
          <a:xfrm>
            <a:off x="3524250" y="736600"/>
            <a:ext cx="5143500" cy="715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3BDFA7-6354-6C47-8992-C106A17F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2185147"/>
            <a:ext cx="8407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78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E326-D2DB-FB4E-AC68-985195C2CAF8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textgenrnn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9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on 2 3">
            <a:extLst>
              <a:ext uri="{FF2B5EF4-FFF2-40B4-BE49-F238E27FC236}">
                <a16:creationId xmlns:a16="http://schemas.microsoft.com/office/drawing/2014/main" id="{9DE806EB-A99A-DC4D-A9BC-03CC31DDBB52}"/>
              </a:ext>
            </a:extLst>
          </p:cNvPr>
          <p:cNvSpPr/>
          <p:nvPr/>
        </p:nvSpPr>
        <p:spPr>
          <a:xfrm>
            <a:off x="118533" y="152399"/>
            <a:ext cx="5520267" cy="3793066"/>
          </a:xfrm>
          <a:prstGeom prst="irregularSeal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0E326-D2DB-FB4E-AC68-985195C2CAF8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textgenrnn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3BF23-501F-2B47-9BD3-3143862C99B5}"/>
              </a:ext>
            </a:extLst>
          </p:cNvPr>
          <p:cNvSpPr txBox="1"/>
          <p:nvPr/>
        </p:nvSpPr>
        <p:spPr>
          <a:xfrm rot="20324825">
            <a:off x="1119510" y="1913467"/>
            <a:ext cx="3177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Text </a:t>
            </a:r>
            <a:r>
              <a:rPr lang="en-US" sz="2800" dirty="0" err="1"/>
              <a:t>ganuuuuurn</a:t>
            </a:r>
            <a:r>
              <a:rPr lang="en-US" sz="2800" dirty="0"/>
              <a:t>?!?!?</a:t>
            </a:r>
          </a:p>
        </p:txBody>
      </p:sp>
    </p:spTree>
    <p:extLst>
      <p:ext uri="{BB962C8B-B14F-4D97-AF65-F5344CB8AC3E}">
        <p14:creationId xmlns:p14="http://schemas.microsoft.com/office/powerpoint/2010/main" val="273120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FE271-1478-0F40-A9CB-C34B2A7E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67" y="654597"/>
            <a:ext cx="7503555" cy="560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9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FE271-1478-0F40-A9CB-C34B2A7E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67" y="654597"/>
            <a:ext cx="7503555" cy="56039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26E218-61FB-1A4E-AE79-73D526C05148}"/>
              </a:ext>
            </a:extLst>
          </p:cNvPr>
          <p:cNvSpPr/>
          <p:nvPr/>
        </p:nvSpPr>
        <p:spPr>
          <a:xfrm>
            <a:off x="6608225" y="654597"/>
            <a:ext cx="3833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takes in an input of up to 40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615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FE271-1478-0F40-A9CB-C34B2A7E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167" y="654597"/>
            <a:ext cx="7503555" cy="5603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E848DE-1A65-6441-B073-1C9A2200BCE1}"/>
              </a:ext>
            </a:extLst>
          </p:cNvPr>
          <p:cNvSpPr/>
          <p:nvPr/>
        </p:nvSpPr>
        <p:spPr>
          <a:xfrm>
            <a:off x="6608225" y="1269341"/>
            <a:ext cx="3724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converts each character to a 100-D character embedding vector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B34E-B690-604C-931B-D1B9F84EA8F4}"/>
              </a:ext>
            </a:extLst>
          </p:cNvPr>
          <p:cNvSpPr/>
          <p:nvPr/>
        </p:nvSpPr>
        <p:spPr>
          <a:xfrm>
            <a:off x="6608225" y="654597"/>
            <a:ext cx="3833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takes in an input of up to 40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5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FE271-1478-0F40-A9CB-C34B2A7E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67" y="654597"/>
            <a:ext cx="7503555" cy="5603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45AE2C-0EBC-5744-B53B-2B0B2A234BCD}"/>
              </a:ext>
            </a:extLst>
          </p:cNvPr>
          <p:cNvSpPr/>
          <p:nvPr/>
        </p:nvSpPr>
        <p:spPr>
          <a:xfrm>
            <a:off x="6608225" y="2194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fed into a 128-cell LSTM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3658F-6495-4D4E-9110-62CE103E79AE}"/>
              </a:ext>
            </a:extLst>
          </p:cNvPr>
          <p:cNvSpPr/>
          <p:nvPr/>
        </p:nvSpPr>
        <p:spPr>
          <a:xfrm>
            <a:off x="6608225" y="1269341"/>
            <a:ext cx="3724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converts each character to a 100-D character embedding vector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4894CF-DDB0-E948-9B9D-4D994F32C273}"/>
              </a:ext>
            </a:extLst>
          </p:cNvPr>
          <p:cNvSpPr/>
          <p:nvPr/>
        </p:nvSpPr>
        <p:spPr>
          <a:xfrm>
            <a:off x="6608225" y="654597"/>
            <a:ext cx="3833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takes in an input of up to 40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7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5685-B47D-5141-8054-CEF6FAECB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7999"/>
          </a:xfrm>
        </p:spPr>
        <p:txBody>
          <a:bodyPr anchor="ctr"/>
          <a:lstStyle/>
          <a:p>
            <a:r>
              <a:rPr lang="en-US" dirty="0"/>
              <a:t>ai steak</a:t>
            </a:r>
          </a:p>
        </p:txBody>
      </p:sp>
    </p:spTree>
    <p:extLst>
      <p:ext uri="{BB962C8B-B14F-4D97-AF65-F5344CB8AC3E}">
        <p14:creationId xmlns:p14="http://schemas.microsoft.com/office/powerpoint/2010/main" val="821636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FE271-1478-0F40-A9CB-C34B2A7E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67" y="654597"/>
            <a:ext cx="7503555" cy="56039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C79760-B9E3-5A44-8905-79AB4D7853C3}"/>
              </a:ext>
            </a:extLst>
          </p:cNvPr>
          <p:cNvSpPr/>
          <p:nvPr/>
        </p:nvSpPr>
        <p:spPr>
          <a:xfrm>
            <a:off x="6608225" y="2842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another fed into a 128-cell LSTM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67C29-1161-444B-865D-3C7EA96B30C5}"/>
              </a:ext>
            </a:extLst>
          </p:cNvPr>
          <p:cNvSpPr/>
          <p:nvPr/>
        </p:nvSpPr>
        <p:spPr>
          <a:xfrm>
            <a:off x="6608225" y="2194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fed into a 128-cell LSTM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3FE539-D2F9-4943-9AD7-EF2DB4DDEC1B}"/>
              </a:ext>
            </a:extLst>
          </p:cNvPr>
          <p:cNvSpPr/>
          <p:nvPr/>
        </p:nvSpPr>
        <p:spPr>
          <a:xfrm>
            <a:off x="6608225" y="1269341"/>
            <a:ext cx="3724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converts each character to a 100-D character embedding vector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E4C02-A345-4A42-9106-CB44BCB3DF9E}"/>
              </a:ext>
            </a:extLst>
          </p:cNvPr>
          <p:cNvSpPr/>
          <p:nvPr/>
        </p:nvSpPr>
        <p:spPr>
          <a:xfrm>
            <a:off x="6608225" y="654597"/>
            <a:ext cx="3833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takes in an input of up to 40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FE271-1478-0F40-A9CB-C34B2A7E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167" y="654597"/>
            <a:ext cx="7503555" cy="56039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F2E417-3B25-3649-A498-DC983F8A6B20}"/>
              </a:ext>
            </a:extLst>
          </p:cNvPr>
          <p:cNvSpPr/>
          <p:nvPr/>
        </p:nvSpPr>
        <p:spPr>
          <a:xfrm>
            <a:off x="188258" y="2751669"/>
            <a:ext cx="23908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/>
              <a:t>All three layers are then fed into an Attention layer to weigh the most important temporal features and average them together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37BBA5-EC6F-1040-93B2-1F530E6BE73D}"/>
              </a:ext>
            </a:extLst>
          </p:cNvPr>
          <p:cNvSpPr/>
          <p:nvPr/>
        </p:nvSpPr>
        <p:spPr>
          <a:xfrm>
            <a:off x="6608225" y="2842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another fed into a 128-cell LSTM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F6CEB-541B-B44F-9045-A12437FF6435}"/>
              </a:ext>
            </a:extLst>
          </p:cNvPr>
          <p:cNvSpPr/>
          <p:nvPr/>
        </p:nvSpPr>
        <p:spPr>
          <a:xfrm>
            <a:off x="6608225" y="2194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fed into a 128-cell LSTM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8EEB7-B70C-FD43-86E8-873C9FB4B385}"/>
              </a:ext>
            </a:extLst>
          </p:cNvPr>
          <p:cNvSpPr/>
          <p:nvPr/>
        </p:nvSpPr>
        <p:spPr>
          <a:xfrm>
            <a:off x="6608225" y="1269341"/>
            <a:ext cx="3724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converts each character to a 100-D character embedding vector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16E0ED-24AA-1449-A716-A25DC9BF4D11}"/>
              </a:ext>
            </a:extLst>
          </p:cNvPr>
          <p:cNvSpPr/>
          <p:nvPr/>
        </p:nvSpPr>
        <p:spPr>
          <a:xfrm>
            <a:off x="6608225" y="654597"/>
            <a:ext cx="3833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takes in an input of up to 40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29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3A6BC7C-167F-7648-8609-3381289F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67" y="654597"/>
            <a:ext cx="7503555" cy="56039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33575A-CD0C-EF4B-A24B-B9533A8686DF}"/>
              </a:ext>
            </a:extLst>
          </p:cNvPr>
          <p:cNvSpPr/>
          <p:nvPr/>
        </p:nvSpPr>
        <p:spPr>
          <a:xfrm>
            <a:off x="188258" y="4961392"/>
            <a:ext cx="3496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/>
              <a:t>That output is mapped to probabilities for up to </a:t>
            </a:r>
            <a:r>
              <a:rPr lang="en-PH" dirty="0">
                <a:hlinkClick r:id="rId3"/>
              </a:rPr>
              <a:t>394 different characters</a:t>
            </a:r>
            <a:r>
              <a:rPr lang="en-PH" dirty="0"/>
              <a:t> that they are the next character in the sequence, including uppercase characters, lowercase, punctuation, and emoji.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1F8BA-591D-2C48-A8F4-9CD078261BFC}"/>
              </a:ext>
            </a:extLst>
          </p:cNvPr>
          <p:cNvSpPr/>
          <p:nvPr/>
        </p:nvSpPr>
        <p:spPr>
          <a:xfrm>
            <a:off x="188258" y="2751669"/>
            <a:ext cx="23908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/>
              <a:t>All three layers are then fed into an Attention layer to weight the most important temporal features and average them together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FF4D79-9048-5C44-A69E-6C6803196F39}"/>
              </a:ext>
            </a:extLst>
          </p:cNvPr>
          <p:cNvSpPr/>
          <p:nvPr/>
        </p:nvSpPr>
        <p:spPr>
          <a:xfrm>
            <a:off x="6608225" y="2842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another fed into a 128-cell LSTM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62AD0-F3B4-0040-A73D-0513135DE1E0}"/>
              </a:ext>
            </a:extLst>
          </p:cNvPr>
          <p:cNvSpPr/>
          <p:nvPr/>
        </p:nvSpPr>
        <p:spPr>
          <a:xfrm>
            <a:off x="6608225" y="2194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fed into a 128-cell LSTM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D6B64A-3D7C-714E-BB90-60D7F8C082BC}"/>
              </a:ext>
            </a:extLst>
          </p:cNvPr>
          <p:cNvSpPr/>
          <p:nvPr/>
        </p:nvSpPr>
        <p:spPr>
          <a:xfrm>
            <a:off x="6608225" y="1269341"/>
            <a:ext cx="3724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converts each character to a 100-D character embedding vector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50A5E-D214-254E-8EEB-75486A79736A}"/>
              </a:ext>
            </a:extLst>
          </p:cNvPr>
          <p:cNvSpPr/>
          <p:nvPr/>
        </p:nvSpPr>
        <p:spPr>
          <a:xfrm>
            <a:off x="6608225" y="654597"/>
            <a:ext cx="3833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takes in an input of up to 40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2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154EC9-F439-0447-A0FA-A448F8AD0B4B}"/>
              </a:ext>
            </a:extLst>
          </p:cNvPr>
          <p:cNvSpPr/>
          <p:nvPr/>
        </p:nvSpPr>
        <p:spPr>
          <a:xfrm>
            <a:off x="10086468" y="3490332"/>
            <a:ext cx="1809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contextual mode, where the model will take a label as an input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67D3D9-284D-5449-AC11-81D1B643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67" y="654597"/>
            <a:ext cx="7503555" cy="56039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B3352-9A84-FC4A-B182-19D8908E01AC}"/>
              </a:ext>
            </a:extLst>
          </p:cNvPr>
          <p:cNvSpPr/>
          <p:nvPr/>
        </p:nvSpPr>
        <p:spPr>
          <a:xfrm>
            <a:off x="188258" y="4961392"/>
            <a:ext cx="3496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/>
              <a:t>That output is mapped to probabilities for up to </a:t>
            </a:r>
            <a:r>
              <a:rPr lang="en-PH" dirty="0">
                <a:hlinkClick r:id="rId3"/>
              </a:rPr>
              <a:t>394 different characters</a:t>
            </a:r>
            <a:r>
              <a:rPr lang="en-PH" dirty="0"/>
              <a:t> that they are the next character in the sequence, including uppercase characters, lowercase, punctuation, and emoji.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A76AB-D81C-E44D-9603-3C1E17E5FDDF}"/>
              </a:ext>
            </a:extLst>
          </p:cNvPr>
          <p:cNvSpPr/>
          <p:nvPr/>
        </p:nvSpPr>
        <p:spPr>
          <a:xfrm>
            <a:off x="188258" y="2751669"/>
            <a:ext cx="23908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/>
              <a:t>All three layers are then fed into an Attention layer to weight the most important temporal features and average them together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DEA397-1B59-6140-A6A7-33343644D931}"/>
              </a:ext>
            </a:extLst>
          </p:cNvPr>
          <p:cNvSpPr/>
          <p:nvPr/>
        </p:nvSpPr>
        <p:spPr>
          <a:xfrm>
            <a:off x="6608225" y="2842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another fed into a 128-cell LSTM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F65B0-4589-9B47-A96A-093C0A2BB46A}"/>
              </a:ext>
            </a:extLst>
          </p:cNvPr>
          <p:cNvSpPr/>
          <p:nvPr/>
        </p:nvSpPr>
        <p:spPr>
          <a:xfrm>
            <a:off x="6608225" y="2194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fed into a 128-cell LSTM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E9BF4C-9776-6D47-8EE0-14D54605A8BC}"/>
              </a:ext>
            </a:extLst>
          </p:cNvPr>
          <p:cNvSpPr/>
          <p:nvPr/>
        </p:nvSpPr>
        <p:spPr>
          <a:xfrm>
            <a:off x="6608225" y="1269341"/>
            <a:ext cx="3724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converts each character to a 100-D character embedding vector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81B22E-0182-484E-AABC-BA603EC9280B}"/>
              </a:ext>
            </a:extLst>
          </p:cNvPr>
          <p:cNvSpPr/>
          <p:nvPr/>
        </p:nvSpPr>
        <p:spPr>
          <a:xfrm>
            <a:off x="6608225" y="654597"/>
            <a:ext cx="3833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takes in an input of up to 40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57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C2B089-6BD1-F642-997F-18D464EE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82" y="1697638"/>
            <a:ext cx="4759836" cy="26358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2580CB-3722-8B44-BCBD-0BB46DCAD98B}"/>
              </a:ext>
            </a:extLst>
          </p:cNvPr>
          <p:cNvSpPr/>
          <p:nvPr/>
        </p:nvSpPr>
        <p:spPr>
          <a:xfrm>
            <a:off x="3048000" y="48371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PH" dirty="0">
                <a:solidFill>
                  <a:srgbClr val="222222"/>
                </a:solidFill>
                <a:latin typeface="arial" panose="020B0604020202020204" pitchFamily="34" charset="0"/>
              </a:rPr>
              <a:t>measures the performance of a classification model whose output is a probability value between 0 and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2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7E3AF-9263-474A-B3C4-EA999EA6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49" y="2595282"/>
            <a:ext cx="2021702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C0C7E-8C97-5742-AC53-FF7287EE3591}"/>
              </a:ext>
            </a:extLst>
          </p:cNvPr>
          <p:cNvSpPr/>
          <p:nvPr/>
        </p:nvSpPr>
        <p:spPr>
          <a:xfrm>
            <a:off x="4481773" y="28288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24292E"/>
                </a:solidFill>
                <a:latin typeface="-apple-system"/>
              </a:rPr>
              <a:t>“since the original pretrained network has a much more robust "knowledge" initially, the new </a:t>
            </a:r>
            <a:r>
              <a:rPr lang="en-PH" dirty="0" err="1">
                <a:solidFill>
                  <a:srgbClr val="24292E"/>
                </a:solidFill>
                <a:latin typeface="-apple-system"/>
              </a:rPr>
              <a:t>textgenrnn</a:t>
            </a:r>
            <a:r>
              <a:rPr lang="en-PH" dirty="0">
                <a:solidFill>
                  <a:srgbClr val="24292E"/>
                </a:solidFill>
                <a:latin typeface="-apple-system"/>
              </a:rPr>
              <a:t> trains faster and more accurately in the end, and can potentially learn new relationships not present in the original dataset 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8F5A3-45A5-A34A-B71C-2FF65744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13" y="2361728"/>
            <a:ext cx="2021702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26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AEAD0-913D-0742-AFA7-777834BBF9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dirty="0"/>
              <a:t>let’s look at what’s at </a:t>
            </a:r>
            <a:r>
              <a:rPr lang="en-PH" sz="4800" b="1" i="1" dirty="0"/>
              <a:t>steak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14472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77DB1C-BA8D-B641-95A5-4CF3968F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95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DEB6D-939E-F34E-8797-FDA24D5A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4" y="0"/>
            <a:ext cx="591903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A22845-0551-0A4A-8150-4FE576528DF6}"/>
              </a:ext>
            </a:extLst>
          </p:cNvPr>
          <p:cNvSpPr/>
          <p:nvPr/>
        </p:nvSpPr>
        <p:spPr>
          <a:xfrm>
            <a:off x="6413172" y="2151727"/>
            <a:ext cx="57788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3200" b="1" dirty="0">
                <a:solidFill>
                  <a:srgbClr val="000000"/>
                </a:solidFill>
                <a:latin typeface="+mj-lt"/>
              </a:rPr>
              <a:t>Steak recipe dataset</a:t>
            </a:r>
          </a:p>
          <a:p>
            <a:r>
              <a:rPr lang="en-PH" sz="3200" dirty="0">
                <a:solidFill>
                  <a:srgbClr val="000000"/>
                </a:solidFill>
                <a:latin typeface="+mj-lt"/>
              </a:rPr>
              <a:t>444 steak recipes</a:t>
            </a:r>
          </a:p>
          <a:p>
            <a:r>
              <a:rPr lang="en-PH" sz="3200" dirty="0">
                <a:solidFill>
                  <a:srgbClr val="212121"/>
                </a:solidFill>
                <a:latin typeface="+mj-lt"/>
              </a:rPr>
              <a:t>415,918 character sequences</a:t>
            </a:r>
          </a:p>
          <a:p>
            <a:r>
              <a:rPr lang="en-PH" sz="3200" dirty="0">
                <a:solidFill>
                  <a:srgbClr val="212121"/>
                </a:solidFill>
                <a:latin typeface="+mj-lt"/>
              </a:rPr>
              <a:t>20 epochs</a:t>
            </a:r>
          </a:p>
          <a:p>
            <a:r>
              <a:rPr lang="en-PH" sz="3200" dirty="0">
                <a:solidFill>
                  <a:srgbClr val="212121"/>
                </a:solidFill>
                <a:latin typeface="+mj-lt"/>
              </a:rPr>
              <a:t>80-20 train-test split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49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5685-B47D-5141-8054-CEF6FAECB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7999"/>
          </a:xfrm>
        </p:spPr>
        <p:txBody>
          <a:bodyPr anchor="ctr"/>
          <a:lstStyle/>
          <a:p>
            <a:r>
              <a:rPr lang="en-US" dirty="0" err="1"/>
              <a:t>st</a:t>
            </a:r>
            <a:r>
              <a:rPr lang="en-US" b="1" dirty="0" err="1"/>
              <a:t>ai</a:t>
            </a:r>
            <a:r>
              <a:rPr lang="en-US" dirty="0" err="1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76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1D628E-34EE-7045-970E-DA417F63F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30" b="10736"/>
          <a:stretch/>
        </p:blipFill>
        <p:spPr>
          <a:xfrm rot="16200000">
            <a:off x="4900309" y="-706064"/>
            <a:ext cx="2702277" cy="50510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25C0C-5F96-6C4B-AF14-81B1A97BBE45}"/>
              </a:ext>
            </a:extLst>
          </p:cNvPr>
          <p:cNvSpPr/>
          <p:nvPr/>
        </p:nvSpPr>
        <p:spPr>
          <a:xfrm>
            <a:off x="2995182" y="7089972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PH" sz="2800" b="1" dirty="0">
                <a:solidFill>
                  <a:srgbClr val="000000"/>
                </a:solidFill>
                <a:latin typeface="+mj-lt"/>
              </a:rPr>
              <a:t>Temperature</a:t>
            </a:r>
          </a:p>
          <a:p>
            <a:r>
              <a:rPr lang="en-PH" sz="2800" b="1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PH" sz="2800" dirty="0">
                <a:latin typeface="+mj-lt"/>
              </a:rPr>
              <a:t>Performing </a:t>
            </a:r>
            <a:r>
              <a:rPr lang="en-PH" sz="2800" dirty="0" err="1">
                <a:latin typeface="+mj-lt"/>
              </a:rPr>
              <a:t>softmax</a:t>
            </a:r>
            <a:r>
              <a:rPr lang="en-PH" sz="2800" dirty="0">
                <a:latin typeface="+mj-lt"/>
              </a:rPr>
              <a:t> on larger values makes the LSTM </a:t>
            </a:r>
            <a:r>
              <a:rPr lang="en-PH" sz="2800" b="1" dirty="0">
                <a:latin typeface="+mj-lt"/>
              </a:rPr>
              <a:t>more confident</a:t>
            </a:r>
            <a:r>
              <a:rPr lang="en-PH" sz="2800" dirty="0">
                <a:latin typeface="+mj-lt"/>
              </a:rPr>
              <a:t> (less input is needed to activate the output layer) but also </a:t>
            </a:r>
            <a:r>
              <a:rPr lang="en-PH" sz="2800" b="1" dirty="0">
                <a:latin typeface="+mj-lt"/>
              </a:rPr>
              <a:t>more conservative</a:t>
            </a:r>
            <a:r>
              <a:rPr lang="en-PH" sz="2800" dirty="0">
                <a:latin typeface="+mj-lt"/>
              </a:rPr>
              <a:t> in its samples (it is less likely to sample from unlikely candidates). </a:t>
            </a:r>
          </a:p>
          <a:p>
            <a:endParaRPr lang="en-PH" sz="2800" dirty="0">
              <a:latin typeface="+mj-lt"/>
            </a:endParaRPr>
          </a:p>
          <a:p>
            <a:r>
              <a:rPr lang="en-PH" sz="2800" dirty="0">
                <a:latin typeface="+mj-lt"/>
              </a:rPr>
              <a:t>Using a higher temperature produces a softer probability distribution over the classes, and makes the RNN more “easily excited” by samples, resulting in </a:t>
            </a:r>
            <a:r>
              <a:rPr lang="en-PH" sz="2800" b="1" dirty="0">
                <a:latin typeface="+mj-lt"/>
              </a:rPr>
              <a:t>more diversity</a:t>
            </a:r>
            <a:r>
              <a:rPr lang="en-PH" sz="2800" dirty="0">
                <a:latin typeface="+mj-lt"/>
              </a:rPr>
              <a:t> and also </a:t>
            </a:r>
            <a:r>
              <a:rPr lang="en-PH" sz="2800" b="1" dirty="0">
                <a:latin typeface="+mj-lt"/>
              </a:rPr>
              <a:t>more mistakes</a:t>
            </a:r>
            <a:r>
              <a:rPr lang="en-PH" sz="2800" dirty="0">
                <a:latin typeface="+mj-lt"/>
              </a:rPr>
              <a:t>.”</a:t>
            </a:r>
            <a:endParaRPr lang="en-PH" sz="28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87B17A1-9D13-694E-B59E-34C89848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64" y="2806991"/>
            <a:ext cx="1905000" cy="353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E72CAE-1D15-444A-A011-BEAD6970F63D}"/>
              </a:ext>
            </a:extLst>
          </p:cNvPr>
          <p:cNvSpPr/>
          <p:nvPr/>
        </p:nvSpPr>
        <p:spPr>
          <a:xfrm>
            <a:off x="9200220" y="1087660"/>
            <a:ext cx="2324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PH" sz="2800" dirty="0">
                <a:latin typeface="+mj-lt"/>
              </a:rPr>
              <a:t>more diversity 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3BA18-FDCF-3C48-A7D1-1F54FF06A1B1}"/>
              </a:ext>
            </a:extLst>
          </p:cNvPr>
          <p:cNvSpPr/>
          <p:nvPr/>
        </p:nvSpPr>
        <p:spPr>
          <a:xfrm>
            <a:off x="9137577" y="1524045"/>
            <a:ext cx="2358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PH" sz="2800" dirty="0">
                <a:latin typeface="+mj-lt"/>
              </a:rPr>
              <a:t> more mistakes</a:t>
            </a:r>
            <a:endParaRPr lang="en-US" sz="28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DD002-E452-6F45-9059-1CC5DE23C17E}"/>
              </a:ext>
            </a:extLst>
          </p:cNvPr>
          <p:cNvSpPr/>
          <p:nvPr/>
        </p:nvSpPr>
        <p:spPr>
          <a:xfrm>
            <a:off x="944299" y="1387510"/>
            <a:ext cx="2092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dirty="0">
                <a:latin typeface="+mj-lt"/>
              </a:rPr>
              <a:t>less diversity </a:t>
            </a:r>
            <a:endParaRPr lang="en-US" sz="28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B079B-7649-5F47-9F54-71F1B9FDD5F5}"/>
              </a:ext>
            </a:extLst>
          </p:cNvPr>
          <p:cNvSpPr/>
          <p:nvPr/>
        </p:nvSpPr>
        <p:spPr>
          <a:xfrm>
            <a:off x="868702" y="1823895"/>
            <a:ext cx="2126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dirty="0">
                <a:latin typeface="+mj-lt"/>
              </a:rPr>
              <a:t> less mistakes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D22A7-E749-5F4F-89CE-F2866F5C297F}"/>
              </a:ext>
            </a:extLst>
          </p:cNvPr>
          <p:cNvSpPr txBox="1"/>
          <p:nvPr/>
        </p:nvSpPr>
        <p:spPr>
          <a:xfrm>
            <a:off x="7456557" y="3400716"/>
            <a:ext cx="638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6180D-3439-BD4F-9117-0D4B6EAF0804}"/>
              </a:ext>
            </a:extLst>
          </p:cNvPr>
          <p:cNvSpPr txBox="1"/>
          <p:nvPr/>
        </p:nvSpPr>
        <p:spPr>
          <a:xfrm>
            <a:off x="4460083" y="3377682"/>
            <a:ext cx="638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0.0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9F3FB-65B8-8540-8596-7E7AE3C2BC5E}"/>
              </a:ext>
            </a:extLst>
          </p:cNvPr>
          <p:cNvSpPr/>
          <p:nvPr/>
        </p:nvSpPr>
        <p:spPr>
          <a:xfrm>
            <a:off x="5237462" y="6067122"/>
            <a:ext cx="2034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dirty="0">
                <a:solidFill>
                  <a:srgbClr val="000000"/>
                </a:solidFill>
                <a:latin typeface="+mj-lt"/>
              </a:rPr>
              <a:t>Temperature</a:t>
            </a:r>
            <a:endParaRPr lang="en-US" sz="28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B59E06-7BD3-8B4B-ABE4-EF64CBBFD555}"/>
              </a:ext>
            </a:extLst>
          </p:cNvPr>
          <p:cNvSpPr/>
          <p:nvPr/>
        </p:nvSpPr>
        <p:spPr>
          <a:xfrm>
            <a:off x="9200220" y="1996671"/>
            <a:ext cx="2372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dirty="0">
                <a:latin typeface="+mj-lt"/>
              </a:rPr>
              <a:t>“easily excited”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4822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0D96B-9270-A245-8C23-215BC8CB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25" y="-615821"/>
            <a:ext cx="804520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484B5CF-C4FC-844C-B294-FBAC1E7F67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57937" cy="68579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dirty="0"/>
              <a:t>0.2</a:t>
            </a:r>
          </a:p>
          <a:p>
            <a:pPr algn="ctr"/>
            <a:r>
              <a:rPr lang="en-PH" dirty="0"/>
              <a:t>rare</a:t>
            </a:r>
            <a:endParaRPr lang="en-US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8A319-623C-F340-923B-FEEDDB14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98" y="801485"/>
            <a:ext cx="6076128" cy="57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8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0D96B-9270-A245-8C23-215BC8CB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25" y="-615821"/>
            <a:ext cx="804520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484B5CF-C4FC-844C-B294-FBAC1E7F67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57937" cy="68579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dirty="0"/>
              <a:t>0.5</a:t>
            </a:r>
          </a:p>
          <a:p>
            <a:pPr algn="ctr"/>
            <a:r>
              <a:rPr lang="en-PH" dirty="0"/>
              <a:t>medium</a:t>
            </a:r>
            <a:endParaRPr lang="en-US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36203-82E5-6540-8911-DB81A08BB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53" y="755375"/>
            <a:ext cx="7271895" cy="54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25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89B6CFD-8D51-2944-834C-639E677550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57937" cy="68579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dirty="0"/>
              <a:t>1.0</a:t>
            </a:r>
          </a:p>
          <a:p>
            <a:pPr algn="ctr"/>
            <a:r>
              <a:rPr lang="en-PH" dirty="0"/>
              <a:t>well done</a:t>
            </a:r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6BE55-3180-B94A-961E-50AF4C18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41" y="1377950"/>
            <a:ext cx="8351876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4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2287-92CE-384E-B37C-9A4BF3118A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b="1" u="sng" dirty="0"/>
              <a:t>Points of improvement</a:t>
            </a:r>
          </a:p>
          <a:p>
            <a:pPr algn="ctr"/>
            <a:r>
              <a:rPr lang="en-PH" sz="3600" dirty="0"/>
              <a:t>Use bidirectional </a:t>
            </a:r>
            <a:r>
              <a:rPr lang="en-PH" sz="3600" dirty="0" err="1"/>
              <a:t>lstm</a:t>
            </a:r>
            <a:r>
              <a:rPr lang="en-PH" sz="3600" dirty="0"/>
              <a:t>?</a:t>
            </a:r>
          </a:p>
          <a:p>
            <a:pPr algn="ctr"/>
            <a:r>
              <a:rPr lang="en-PH" sz="3600" dirty="0"/>
              <a:t>More epochs?</a:t>
            </a:r>
          </a:p>
          <a:p>
            <a:pPr algn="ctr"/>
            <a:r>
              <a:rPr lang="en-PH" sz="3600" dirty="0"/>
              <a:t>More data?</a:t>
            </a:r>
          </a:p>
          <a:p>
            <a:pPr algn="ctr"/>
            <a:r>
              <a:rPr lang="en-PH" sz="3600" dirty="0"/>
              <a:t>Uniformly formatted data?</a:t>
            </a:r>
          </a:p>
          <a:p>
            <a:pPr algn="ctr"/>
            <a:r>
              <a:rPr lang="en-PH" sz="3600" dirty="0"/>
              <a:t>Expand to recipe generation that has a context label based on cuisine?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7314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3F3784-95E6-FC44-8390-A10011A1AB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Additional learning tip</a:t>
            </a:r>
          </a:p>
        </p:txBody>
      </p:sp>
    </p:spTree>
    <p:extLst>
      <p:ext uri="{BB962C8B-B14F-4D97-AF65-F5344CB8AC3E}">
        <p14:creationId xmlns:p14="http://schemas.microsoft.com/office/powerpoint/2010/main" val="128026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72B91-DF57-EF49-992E-A9CCC8EF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2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1E791-18D1-4E43-BC20-DB70E6443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312" y="2114549"/>
            <a:ext cx="4686300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EF353-570D-2248-A1A1-EBE36D68A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99" y="2278529"/>
            <a:ext cx="2300941" cy="23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4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85D450-628F-9244-BFF9-ED142C54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05" y="2354055"/>
            <a:ext cx="8346141" cy="2149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3842B7-ED6E-D744-9523-7AC0E496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2" y="2278529"/>
            <a:ext cx="2300941" cy="23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BBDA0C-9628-A544-840B-B6ED20E1B966}"/>
              </a:ext>
            </a:extLst>
          </p:cNvPr>
          <p:cNvSpPr/>
          <p:nvPr/>
        </p:nvSpPr>
        <p:spPr>
          <a:xfrm>
            <a:off x="1380565" y="2359695"/>
            <a:ext cx="94308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For the things we have to learn before we can do them, we learn by doing them.</a:t>
            </a:r>
          </a:p>
          <a:p>
            <a:endParaRPr lang="en-US" sz="3200" dirty="0"/>
          </a:p>
          <a:p>
            <a:r>
              <a:rPr lang="en-US" sz="3200" dirty="0"/>
              <a:t>- Aristotle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808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895A4E-3C63-BF42-92A9-4BCE2E500F49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Text generation using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6108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BB4FD-65E2-7146-8165-E0567241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895A4E-3C63-BF42-92A9-4BCE2E500F49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66310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895A4E-3C63-BF42-92A9-4BCE2E500F49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char RNN</a:t>
            </a:r>
          </a:p>
        </p:txBody>
      </p:sp>
    </p:spTree>
    <p:extLst>
      <p:ext uri="{BB962C8B-B14F-4D97-AF65-F5344CB8AC3E}">
        <p14:creationId xmlns:p14="http://schemas.microsoft.com/office/powerpoint/2010/main" val="360643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BC2C4E-51DB-754B-8250-BFF21247C924}"/>
              </a:ext>
            </a:extLst>
          </p:cNvPr>
          <p:cNvSpPr/>
          <p:nvPr/>
        </p:nvSpPr>
        <p:spPr>
          <a:xfrm>
            <a:off x="2994926" y="3122767"/>
            <a:ext cx="6202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3600" dirty="0">
                <a:latin typeface="PT Sans" panose="020B0503020203020204" pitchFamily="34" charset="77"/>
              </a:rPr>
              <a:t>“Hello darkness my old friend”,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F9860-F005-694C-A2C0-3441A0A22824}"/>
              </a:ext>
            </a:extLst>
          </p:cNvPr>
          <p:cNvSpPr/>
          <p:nvPr/>
        </p:nvSpPr>
        <p:spPr>
          <a:xfrm>
            <a:off x="4876800" y="2777067"/>
            <a:ext cx="1744133" cy="1286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B2FC-4133-9742-93AF-6F11E7E37248}"/>
              </a:ext>
            </a:extLst>
          </p:cNvPr>
          <p:cNvSpPr txBox="1"/>
          <p:nvPr/>
        </p:nvSpPr>
        <p:spPr>
          <a:xfrm>
            <a:off x="4958741" y="2395919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4014485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BC2C4E-51DB-754B-8250-BFF21247C924}"/>
              </a:ext>
            </a:extLst>
          </p:cNvPr>
          <p:cNvSpPr/>
          <p:nvPr/>
        </p:nvSpPr>
        <p:spPr>
          <a:xfrm>
            <a:off x="2994926" y="3122767"/>
            <a:ext cx="6202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3600" dirty="0">
                <a:latin typeface="PT Sans" panose="020B0503020203020204" pitchFamily="34" charset="77"/>
              </a:rPr>
              <a:t>“Hello darkness my old friend”,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F9860-F005-694C-A2C0-3441A0A22824}"/>
              </a:ext>
            </a:extLst>
          </p:cNvPr>
          <p:cNvSpPr/>
          <p:nvPr/>
        </p:nvSpPr>
        <p:spPr>
          <a:xfrm>
            <a:off x="6866962" y="2777067"/>
            <a:ext cx="1744133" cy="1286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482EC-3006-3B47-81FB-A5643173C7F0}"/>
              </a:ext>
            </a:extLst>
          </p:cNvPr>
          <p:cNvSpPr txBox="1"/>
          <p:nvPr/>
        </p:nvSpPr>
        <p:spPr>
          <a:xfrm>
            <a:off x="6948907" y="2395919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2809737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26CFD1-C0D4-D84F-8C5E-F2C74102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07"/>
          <a:stretch/>
        </p:blipFill>
        <p:spPr>
          <a:xfrm>
            <a:off x="3524250" y="2711492"/>
            <a:ext cx="5143500" cy="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6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723</TotalTime>
  <Words>584</Words>
  <Application>Microsoft Macintosh PowerPoint</Application>
  <PresentationFormat>Widescreen</PresentationFormat>
  <Paragraphs>81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Arial</vt:lpstr>
      <vt:lpstr>Calibri</vt:lpstr>
      <vt:lpstr>Calibri Light</vt:lpstr>
      <vt:lpstr>PT Sans</vt:lpstr>
      <vt:lpstr>Office Theme</vt:lpstr>
      <vt:lpstr>PowerPoint Presentation</vt:lpstr>
      <vt:lpstr>ai steak</vt:lpstr>
      <vt:lpstr>staik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Inspiration</dc:title>
  <dc:creator>Van Arloe  M. Yu</dc:creator>
  <cp:lastModifiedBy>Van Arloe  M. Yu</cp:lastModifiedBy>
  <cp:revision>62</cp:revision>
  <dcterms:created xsi:type="dcterms:W3CDTF">2019-12-05T18:03:13Z</dcterms:created>
  <dcterms:modified xsi:type="dcterms:W3CDTF">2019-12-06T06:06:37Z</dcterms:modified>
</cp:coreProperties>
</file>